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58" r:id="rId6"/>
    <p:sldId id="282" r:id="rId7"/>
    <p:sldId id="283" r:id="rId8"/>
    <p:sldId id="259" r:id="rId9"/>
    <p:sldId id="284" r:id="rId10"/>
    <p:sldId id="286" r:id="rId11"/>
    <p:sldId id="285" r:id="rId12"/>
    <p:sldId id="260" r:id="rId13"/>
    <p:sldId id="288" r:id="rId14"/>
    <p:sldId id="261" r:id="rId15"/>
    <p:sldId id="262" r:id="rId16"/>
    <p:sldId id="267" r:id="rId17"/>
    <p:sldId id="263" r:id="rId18"/>
    <p:sldId id="264" r:id="rId19"/>
    <p:sldId id="289" r:id="rId20"/>
    <p:sldId id="287" r:id="rId21"/>
    <p:sldId id="265" r:id="rId22"/>
    <p:sldId id="290" r:id="rId23"/>
    <p:sldId id="266" r:id="rId24"/>
    <p:sldId id="268" r:id="rId25"/>
    <p:sldId id="291" r:id="rId26"/>
    <p:sldId id="269" r:id="rId27"/>
    <p:sldId id="275" r:id="rId28"/>
    <p:sldId id="271" r:id="rId29"/>
    <p:sldId id="272" r:id="rId30"/>
    <p:sldId id="270" r:id="rId31"/>
    <p:sldId id="276" r:id="rId32"/>
    <p:sldId id="296" r:id="rId33"/>
    <p:sldId id="294" r:id="rId34"/>
    <p:sldId id="295" r:id="rId35"/>
    <p:sldId id="277" r:id="rId36"/>
    <p:sldId id="278" r:id="rId37"/>
    <p:sldId id="27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document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document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document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document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document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document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7F3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  <a:lvl2pPr>
              <a:defRPr>
                <a:solidFill>
                  <a:srgbClr val="CD7F32"/>
                </a:solidFill>
              </a:defRPr>
            </a:lvl2pPr>
            <a:lvl3pPr>
              <a:defRPr>
                <a:solidFill>
                  <a:srgbClr val="CD7F32"/>
                </a:solidFill>
              </a:defRPr>
            </a:lvl3pPr>
            <a:lvl4pPr>
              <a:defRPr>
                <a:solidFill>
                  <a:srgbClr val="CD7F32"/>
                </a:solidFill>
              </a:defRPr>
            </a:lvl4pPr>
            <a:lvl5pPr>
              <a:defRPr>
                <a:solidFill>
                  <a:srgbClr val="CD7F3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CD7F3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D7F3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7F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7F3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7F3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vageDoc/CitizensDataMeetup" TargetMode="External"/><Relationship Id="rId2" Type="http://schemas.openxmlformats.org/officeDocument/2006/relationships/hyperlink" Target="https://goo.gl/Mjp6S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vageDoc/CitizensDataMeetup" TargetMode="External"/><Relationship Id="rId2" Type="http://schemas.openxmlformats.org/officeDocument/2006/relationships/hyperlink" Target="https://goo.gl/Mjp6Sc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90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D7F32"/>
                </a:solidFill>
              </a:rPr>
              <a:t>Breaking the Bottleneck:</a:t>
            </a:r>
            <a:r>
              <a:rPr lang="en-US" dirty="0">
                <a:solidFill>
                  <a:srgbClr val="CD7F32"/>
                </a:solidFill>
              </a:rPr>
              <a:t> </a:t>
            </a:r>
            <a:br>
              <a:rPr lang="en-US" dirty="0">
                <a:solidFill>
                  <a:srgbClr val="CD7F32"/>
                </a:solidFill>
              </a:rPr>
            </a:br>
            <a:r>
              <a:rPr lang="en-US" sz="4400" i="1" dirty="0">
                <a:solidFill>
                  <a:srgbClr val="CD7F32"/>
                </a:solidFill>
              </a:rPr>
              <a:t>From Fast Programs to Fast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8435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>
                <a:solidFill>
                  <a:srgbClr val="CD7F32"/>
                </a:solidFill>
                <a:ea typeface="+mj-ea"/>
                <a:cs typeface="+mj-cs"/>
              </a:rPr>
              <a:t>Craig Savage, PhD, MBA</a:t>
            </a:r>
          </a:p>
          <a:p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r>
              <a:rPr lang="en-US" sz="3500" dirty="0">
                <a:solidFill>
                  <a:srgbClr val="CD7F32"/>
                </a:solidFill>
                <a:ea typeface="+mj-ea"/>
                <a:cs typeface="+mj-cs"/>
              </a:rPr>
              <a:t>Citizens Data Scientists - Melbourne</a:t>
            </a:r>
          </a:p>
          <a:p>
            <a:r>
              <a:rPr lang="en-US" sz="3500" dirty="0">
                <a:solidFill>
                  <a:srgbClr val="CD7F32"/>
                </a:solidFill>
                <a:ea typeface="+mj-ea"/>
                <a:cs typeface="+mj-cs"/>
              </a:rPr>
              <a:t>24 Jan, 2017</a:t>
            </a: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pPr lvl="1">
              <a:buFont typeface="Calibri" panose="020F0502020204030204" pitchFamily="34" charset="0"/>
              <a:buChar char="˃"/>
            </a:pPr>
            <a:r>
              <a:rPr lang="en-US" dirty="0"/>
              <a:t>print( ‘Hello world!’ )</a:t>
            </a:r>
          </a:p>
          <a:p>
            <a:pPr lvl="1"/>
            <a:r>
              <a:rPr lang="en-US" dirty="0"/>
              <a:t>Proof-of-concept, quick analysis, simple calculations, debugging</a:t>
            </a:r>
          </a:p>
          <a:p>
            <a:pPr lvl="1"/>
            <a:r>
              <a:rPr lang="en-US" dirty="0"/>
              <a:t>Drawbacks: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reproducible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</a:t>
            </a:r>
            <a:r>
              <a:rPr lang="en-US" dirty="0" err="1"/>
              <a:t>generalised</a:t>
            </a:r>
            <a:endParaRPr lang="en-US" dirty="0"/>
          </a:p>
          <a:p>
            <a:r>
              <a:rPr lang="en-US" dirty="0"/>
              <a:t>Scripts/Procedures</a:t>
            </a:r>
          </a:p>
          <a:p>
            <a:pPr lvl="1"/>
            <a:r>
              <a:rPr lang="en-US" dirty="0"/>
              <a:t>Copy code from history to a file</a:t>
            </a:r>
          </a:p>
          <a:p>
            <a:pPr lvl="1"/>
            <a:r>
              <a:rPr lang="en-US" dirty="0"/>
              <a:t>Becomes reproducible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Becomes </a:t>
            </a:r>
            <a:r>
              <a:rPr lang="en-US" dirty="0" err="1"/>
              <a:t>generalised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8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pPr lvl="1">
              <a:buFont typeface="Calibri" panose="020F0502020204030204" pitchFamily="34" charset="0"/>
              <a:buChar char="˃"/>
            </a:pPr>
            <a:r>
              <a:rPr lang="en-US" dirty="0"/>
              <a:t>print( ‘Hello world!’ )</a:t>
            </a:r>
          </a:p>
          <a:p>
            <a:pPr lvl="1"/>
            <a:r>
              <a:rPr lang="en-US" dirty="0"/>
              <a:t>Proof-of-concept, quick analysis, simple calculations, debugging</a:t>
            </a:r>
          </a:p>
          <a:p>
            <a:pPr lvl="1"/>
            <a:r>
              <a:rPr lang="en-US" dirty="0"/>
              <a:t>Drawbacks: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reproducible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</a:t>
            </a:r>
            <a:r>
              <a:rPr lang="en-US" dirty="0" err="1"/>
              <a:t>generalised</a:t>
            </a:r>
            <a:endParaRPr lang="en-US" dirty="0"/>
          </a:p>
          <a:p>
            <a:r>
              <a:rPr lang="en-US" dirty="0"/>
              <a:t>Scripts/Procedures</a:t>
            </a:r>
          </a:p>
          <a:p>
            <a:pPr lvl="1"/>
            <a:r>
              <a:rPr lang="en-US" dirty="0"/>
              <a:t>Copy code from history to a file</a:t>
            </a:r>
          </a:p>
          <a:p>
            <a:pPr lvl="1"/>
            <a:r>
              <a:rPr lang="en-US" dirty="0"/>
              <a:t>Becomes reproducible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Becomes </a:t>
            </a:r>
            <a:r>
              <a:rPr lang="en-US" dirty="0" err="1"/>
              <a:t>generalised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" y="457200"/>
            <a:ext cx="12192000" cy="6068860"/>
            <a:chOff x="1" y="457200"/>
            <a:chExt cx="12192000" cy="6068860"/>
          </a:xfrm>
        </p:grpSpPr>
        <p:grpSp>
          <p:nvGrpSpPr>
            <p:cNvPr id="7" name="Group 6"/>
            <p:cNvGrpSpPr/>
            <p:nvPr/>
          </p:nvGrpSpPr>
          <p:grpSpPr>
            <a:xfrm>
              <a:off x="1" y="457200"/>
              <a:ext cx="12192000" cy="6068860"/>
              <a:chOff x="-162838" y="457200"/>
              <a:chExt cx="12488449" cy="6068860"/>
            </a:xfrm>
            <a:solidFill>
              <a:schemeClr val="tx1">
                <a:alpha val="55000"/>
              </a:schemeClr>
            </a:solidFill>
          </p:grpSpPr>
          <p:sp>
            <p:nvSpPr>
              <p:cNvPr id="9" name="Rectangle 8"/>
              <p:cNvSpPr/>
              <p:nvPr/>
            </p:nvSpPr>
            <p:spPr>
              <a:xfrm>
                <a:off x="-162838" y="457200"/>
                <a:ext cx="8229600" cy="60688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066762" y="1472057"/>
                <a:ext cx="4258849" cy="505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" name="Rectangle: Rounded Corners 7"/>
            <p:cNvSpPr/>
            <p:nvPr/>
          </p:nvSpPr>
          <p:spPr>
            <a:xfrm>
              <a:off x="523875" y="1690688"/>
              <a:ext cx="11144250" cy="421481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3600" dirty="0">
                  <a:solidFill>
                    <a:schemeClr val="tx1"/>
                  </a:solidFill>
                </a:rPr>
                <a:t>As a </a:t>
              </a:r>
              <a:r>
                <a:rPr lang="en-US" sz="3600" b="1" dirty="0">
                  <a:solidFill>
                    <a:schemeClr val="tx1"/>
                  </a:solidFill>
                </a:rPr>
                <a:t>programmer</a:t>
              </a:r>
              <a:r>
                <a:rPr lang="en-US" sz="3600" dirty="0">
                  <a:solidFill>
                    <a:schemeClr val="tx1"/>
                  </a:solidFill>
                </a:rPr>
                <a:t>: master this as a foundation</a:t>
              </a:r>
            </a:p>
            <a:p>
              <a:pPr algn="just"/>
              <a:endParaRPr lang="en-US" sz="3600" b="1" dirty="0">
                <a:solidFill>
                  <a:schemeClr val="tx1"/>
                </a:solidFill>
              </a:endParaRPr>
            </a:p>
            <a:p>
              <a:pPr algn="just"/>
              <a:r>
                <a:rPr lang="en-US" sz="3600" dirty="0">
                  <a:solidFill>
                    <a:schemeClr val="tx1"/>
                  </a:solidFill>
                </a:rPr>
                <a:t>As a </a:t>
              </a:r>
              <a:r>
                <a:rPr lang="en-US" sz="3600" b="1" dirty="0">
                  <a:solidFill>
                    <a:schemeClr val="tx1"/>
                  </a:solidFill>
                </a:rPr>
                <a:t>stakeholder</a:t>
              </a:r>
              <a:r>
                <a:rPr lang="en-US" sz="3600" dirty="0">
                  <a:solidFill>
                    <a:schemeClr val="tx1"/>
                  </a:solidFill>
                </a:rPr>
                <a:t>: expect this from your programmers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Predict median house prices in Boston suburbs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provided</a:t>
            </a:r>
          </a:p>
          <a:p>
            <a:r>
              <a:rPr lang="en-US" dirty="0"/>
              <a:t>Use linear regression or a neural network</a:t>
            </a:r>
          </a:p>
          <a:p>
            <a:pPr lvl="1"/>
            <a:r>
              <a:rPr lang="en-US" dirty="0"/>
              <a:t>Compare performance</a:t>
            </a:r>
          </a:p>
          <a:p>
            <a:pPr lvl="1"/>
            <a:r>
              <a:rPr lang="en-US" dirty="0"/>
              <a:t>Mean squared error distribution</a:t>
            </a:r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Code for solution</a:t>
            </a:r>
          </a:p>
          <a:p>
            <a:pPr lvl="1"/>
            <a:r>
              <a:rPr lang="en-US" dirty="0"/>
              <a:t>Documentation of results</a:t>
            </a:r>
          </a:p>
          <a:p>
            <a:pPr lvl="1"/>
            <a:r>
              <a:rPr lang="en-US" dirty="0"/>
              <a:t>Slides </a:t>
            </a:r>
            <a:r>
              <a:rPr lang="en-US" dirty="0" err="1"/>
              <a:t>summarising</a:t>
            </a:r>
            <a:r>
              <a:rPr lang="en-US" dirty="0"/>
              <a:t> results</a:t>
            </a:r>
          </a:p>
          <a:p>
            <a:r>
              <a:rPr lang="en-US" dirty="0"/>
              <a:t>12 week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9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151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Do: </a:t>
            </a:r>
            <a:br>
              <a:rPr lang="en-US" sz="3600" dirty="0"/>
            </a:br>
            <a:r>
              <a:rPr lang="en-US" dirty="0"/>
              <a:t>Write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83188" y="1481201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search for similar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Found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Blog includes code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Inspired, I wrote similar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Data dictionary!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Sample has no missing values!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Code written in ~ half a day!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Code runs in seconds!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Writing up: ~ 30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raise your hand…</a:t>
            </a:r>
          </a:p>
        </p:txBody>
      </p:sp>
    </p:spTree>
    <p:extLst>
      <p:ext uri="{BB962C8B-B14F-4D97-AF65-F5344CB8AC3E}">
        <p14:creationId xmlns:p14="http://schemas.microsoft.com/office/powerpoint/2010/main" val="180849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>
          <a:xfrm>
            <a:off x="5183188" y="1389761"/>
            <a:ext cx="61722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79901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Decide: </a:t>
            </a:r>
            <a:br>
              <a:rPr lang="en-US" sz="3600" dirty="0"/>
            </a:br>
            <a:r>
              <a:rPr lang="en-US" dirty="0"/>
              <a:t>Meeting with Manager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don’t know how we’ll measure Nitrogen Oxide. Do you know what impact it has on the Neural Network performance?</a:t>
            </a:r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83188" y="1379411"/>
            <a:ext cx="6172200" cy="48736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86188" y="1169702"/>
            <a:ext cx="6810025" cy="5586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 (Again!): </a:t>
            </a:r>
            <a:br>
              <a:rPr lang="en-US" sz="3600" dirty="0"/>
            </a:br>
            <a:r>
              <a:rPr lang="en-US" dirty="0"/>
              <a:t>Modify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426"/>
          <a:stretch>
            <a:fillRect/>
          </a:stretch>
        </p:blipFill>
        <p:spPr>
          <a:xfrm>
            <a:off x="5183188" y="139890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change fewer than 10 lines of code, ~5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less than a minute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Refresh graphs and numbers, ~15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Cumulative: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4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&lt;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 1 </a:t>
            </a:r>
            <a:r>
              <a:rPr lang="en-US" sz="2600" dirty="0" err="1"/>
              <a:t>hr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4 weeks…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700" y="3924300"/>
            <a:ext cx="4000500" cy="184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0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 (Again!): </a:t>
            </a:r>
            <a:br>
              <a:rPr lang="en-US" sz="3600" dirty="0"/>
            </a:br>
            <a:r>
              <a:rPr lang="en-US" dirty="0"/>
              <a:t>Modify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426"/>
          <a:stretch>
            <a:fillRect/>
          </a:stretch>
        </p:blipFill>
        <p:spPr>
          <a:xfrm>
            <a:off x="5183188" y="139890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change fewer than 10 lines of code, ~5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less than a minute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Refresh graphs and numbers, ~15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Cumulative: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4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&lt;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 1 </a:t>
            </a:r>
            <a:r>
              <a:rPr lang="en-US" sz="2600" dirty="0" err="1"/>
              <a:t>hr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4 weeks…</a:t>
            </a:r>
          </a:p>
        </p:txBody>
      </p:sp>
    </p:spTree>
    <p:extLst>
      <p:ext uri="{BB962C8B-B14F-4D97-AF65-F5344CB8AC3E}">
        <p14:creationId xmlns:p14="http://schemas.microsoft.com/office/powerpoint/2010/main" val="202271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en-US" dirty="0"/>
              <a:t>Share highlights of my experiences in accelerating algorithm development projects</a:t>
            </a:r>
          </a:p>
          <a:p>
            <a:pPr marL="457200" lvl="1" indent="0">
              <a:buNone/>
            </a:pPr>
            <a:r>
              <a:rPr lang="en-US" sz="2000" i="1" dirty="0"/>
              <a:t>“Intelligence is learning from your mistakes, wisdom is learning from the mistakes of others.”</a:t>
            </a:r>
          </a:p>
          <a:p>
            <a:pPr marL="457200" lvl="1" indent="0">
              <a:buNone/>
            </a:pPr>
            <a:r>
              <a:rPr lang="en-US" sz="2000" i="1" dirty="0"/>
              <a:t>“Wise men learn from others’ mistakes, fools from their own.”</a:t>
            </a:r>
          </a:p>
        </p:txBody>
      </p:sp>
    </p:spTree>
    <p:extLst>
      <p:ext uri="{BB962C8B-B14F-4D97-AF65-F5344CB8AC3E}">
        <p14:creationId xmlns:p14="http://schemas.microsoft.com/office/powerpoint/2010/main" val="225166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sz="3600" b="1" dirty="0"/>
              <a:t>Decide (Again!): </a:t>
            </a:r>
            <a:br>
              <a:rPr lang="en-US" dirty="0"/>
            </a:br>
            <a:r>
              <a:rPr lang="en-US" dirty="0"/>
              <a:t>Meeting with Manager</a:t>
            </a:r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55756" y="1476756"/>
            <a:ext cx="6172200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important we </a:t>
            </a:r>
            <a:r>
              <a:rPr lang="en-US" sz="2800" dirty="0" err="1"/>
              <a:t>utilise</a:t>
            </a:r>
            <a:r>
              <a:rPr lang="en-US" sz="2800" dirty="0"/>
              <a:t> all available information. Include the Nitrogen Oxide levels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Back to square 1…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~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~2.5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6 weeks…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>
            <a:fillRect/>
          </a:stretch>
        </p:blipFill>
        <p:spPr>
          <a:xfrm>
            <a:off x="5183188" y="1472057"/>
            <a:ext cx="6172200" cy="4873625"/>
          </a:xfrm>
        </p:spPr>
      </p:pic>
      <p:sp>
        <p:nvSpPr>
          <p:cNvPr id="23" name="Rectangle 22"/>
          <p:cNvSpPr/>
          <p:nvPr/>
        </p:nvSpPr>
        <p:spPr>
          <a:xfrm>
            <a:off x="4876292" y="1357820"/>
            <a:ext cx="7078599" cy="49881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>
            <a:fillRect/>
          </a:stretch>
        </p:blipFill>
        <p:spPr>
          <a:xfrm>
            <a:off x="5183188" y="1472057"/>
            <a:ext cx="61722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sz="3600" b="1" dirty="0"/>
              <a:t>Decide (Again!): </a:t>
            </a:r>
            <a:br>
              <a:rPr lang="en-US" dirty="0"/>
            </a:br>
            <a:r>
              <a:rPr lang="en-US" dirty="0"/>
              <a:t>Meeting with Manager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important we </a:t>
            </a:r>
            <a:r>
              <a:rPr lang="en-US" sz="2800" dirty="0" err="1"/>
              <a:t>utilise</a:t>
            </a:r>
            <a:r>
              <a:rPr lang="en-US" sz="2800" dirty="0"/>
              <a:t> all available information. Include the Nitrogen Oxide levels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Back to square 1…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~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~2.5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6 weeks…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457200"/>
            <a:ext cx="12192000" cy="6068860"/>
            <a:chOff x="1" y="457200"/>
            <a:chExt cx="12192000" cy="6068860"/>
          </a:xfrm>
        </p:grpSpPr>
        <p:grpSp>
          <p:nvGrpSpPr>
            <p:cNvPr id="7" name="Group 6"/>
            <p:cNvGrpSpPr/>
            <p:nvPr/>
          </p:nvGrpSpPr>
          <p:grpSpPr>
            <a:xfrm>
              <a:off x="1" y="457200"/>
              <a:ext cx="12192000" cy="6068860"/>
              <a:chOff x="1" y="457200"/>
              <a:chExt cx="12192000" cy="606886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" y="457200"/>
                <a:ext cx="12192000" cy="6068860"/>
                <a:chOff x="-162838" y="457200"/>
                <a:chExt cx="12488449" cy="6068860"/>
              </a:xfrm>
              <a:solidFill>
                <a:schemeClr val="tx1">
                  <a:alpha val="55000"/>
                </a:schemeClr>
              </a:solidFill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-162838" y="457200"/>
                  <a:ext cx="8229600" cy="60688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8066762" y="1472057"/>
                  <a:ext cx="4258849" cy="505400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" name="Rectangle: Rounded Corners 9"/>
              <p:cNvSpPr/>
              <p:nvPr/>
            </p:nvSpPr>
            <p:spPr>
              <a:xfrm>
                <a:off x="1178544" y="2958021"/>
                <a:ext cx="9834912" cy="148024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solidFill>
                      <a:schemeClr val="tx1"/>
                    </a:solidFill>
                  </a:rPr>
                  <a:t>Halfway through, no closer to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___</a:t>
                </a:r>
              </a:p>
            </p:txBody>
          </p:sp>
        </p:grpSp>
        <p:sp>
          <p:nvSpPr>
            <p:cNvPr id="13" name="Heart 12"/>
            <p:cNvSpPr/>
            <p:nvPr/>
          </p:nvSpPr>
          <p:spPr>
            <a:xfrm>
              <a:off x="9116504" y="3245707"/>
              <a:ext cx="942975" cy="904875"/>
            </a:xfrm>
            <a:prstGeom prst="hear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5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0410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178543" y="5686137"/>
            <a:ext cx="9834912" cy="873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Deciding is the bottleneck</a:t>
            </a:r>
            <a:r>
              <a:rPr lang="en-US" sz="3600" b="1" dirty="0">
                <a:solidFill>
                  <a:schemeClr val="accent2"/>
                </a:solidFill>
              </a:rPr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07526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pPr lvl="1"/>
            <a:r>
              <a:rPr lang="en-US" dirty="0"/>
              <a:t>“Remove this variable” means “I don’t know what variables I want”</a:t>
            </a:r>
          </a:p>
          <a:p>
            <a:pPr lvl="1"/>
            <a:r>
              <a:rPr lang="en-US" dirty="0"/>
              <a:t>Tuning parameters:</a:t>
            </a:r>
          </a:p>
          <a:p>
            <a:pPr lvl="2"/>
            <a:r>
              <a:rPr lang="en-US" i="1" dirty="0"/>
              <a:t>“At least in my brief experience testing again and again is the best solution since there is no guarantee that any of these rules will fit your model best.” – </a:t>
            </a:r>
            <a:r>
              <a:rPr lang="en-US" i="1" dirty="0" err="1"/>
              <a:t>Michy</a:t>
            </a:r>
            <a:r>
              <a:rPr lang="en-US" i="1" dirty="0"/>
              <a:t> Alice</a:t>
            </a:r>
          </a:p>
          <a:p>
            <a:pPr lvl="2"/>
            <a:r>
              <a:rPr lang="en-US" dirty="0"/>
              <a:t>Split of training/test data</a:t>
            </a:r>
          </a:p>
          <a:p>
            <a:pPr lvl="2"/>
            <a:r>
              <a:rPr lang="en-US" dirty="0"/>
              <a:t>Random seeds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38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3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Feedback: Highlights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matters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schemes</a:t>
            </a:r>
          </a:p>
          <a:p>
            <a:pPr lvl="1"/>
            <a:r>
              <a:rPr lang="en-US" dirty="0"/>
              <a:t>Branding</a:t>
            </a:r>
          </a:p>
          <a:p>
            <a:pPr lvl="1"/>
            <a:r>
              <a:rPr lang="en-US" dirty="0"/>
              <a:t>Consistent layout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Allow decision maker to have control of tuning parameters</a:t>
            </a:r>
          </a:p>
          <a:p>
            <a:pPr lvl="1"/>
            <a:r>
              <a:rPr lang="en-US" dirty="0"/>
              <a:t>Elicit feedback regarding timing, impact, importance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709738" y="52451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Iterative Process: Agile Engagement</a:t>
            </a:r>
          </a:p>
        </p:txBody>
      </p:sp>
    </p:spTree>
    <p:extLst>
      <p:ext uri="{BB962C8B-B14F-4D97-AF65-F5344CB8AC3E}">
        <p14:creationId xmlns:p14="http://schemas.microsoft.com/office/powerpoint/2010/main" val="23311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Feedback: Highlights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matters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schemes</a:t>
            </a:r>
          </a:p>
          <a:p>
            <a:pPr lvl="1"/>
            <a:r>
              <a:rPr lang="en-US" dirty="0"/>
              <a:t>Branding</a:t>
            </a:r>
          </a:p>
          <a:p>
            <a:pPr lvl="1"/>
            <a:r>
              <a:rPr lang="en-US" dirty="0"/>
              <a:t>Consistent layout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Allow decision maker to have control of tuning parameters</a:t>
            </a:r>
          </a:p>
          <a:p>
            <a:pPr lvl="1"/>
            <a:r>
              <a:rPr lang="en-US" dirty="0"/>
              <a:t>Elicit feedback regarding timing, impact, importance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709738" y="52451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Iterative Process: Agile Engagement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457200"/>
            <a:ext cx="12192000" cy="6068860"/>
            <a:chOff x="1" y="457200"/>
            <a:chExt cx="12192000" cy="6068860"/>
          </a:xfrm>
        </p:grpSpPr>
        <p:grpSp>
          <p:nvGrpSpPr>
            <p:cNvPr id="8" name="Group 7"/>
            <p:cNvGrpSpPr/>
            <p:nvPr/>
          </p:nvGrpSpPr>
          <p:grpSpPr>
            <a:xfrm>
              <a:off x="1" y="457200"/>
              <a:ext cx="12192000" cy="6068860"/>
              <a:chOff x="-162838" y="457200"/>
              <a:chExt cx="12488449" cy="6068860"/>
            </a:xfrm>
            <a:solidFill>
              <a:schemeClr val="tx1">
                <a:alpha val="55000"/>
              </a:schemeClr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-162838" y="457200"/>
                <a:ext cx="8229600" cy="60688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066762" y="1472057"/>
                <a:ext cx="4258849" cy="505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9" name="Rectangle: Rounded Corners 8"/>
            <p:cNvSpPr/>
            <p:nvPr/>
          </p:nvSpPr>
          <p:spPr>
            <a:xfrm>
              <a:off x="1178544" y="2958021"/>
              <a:ext cx="9834912" cy="148024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Now Documenting is the bottleneck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8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r>
              <a:rPr lang="en-US" dirty="0"/>
              <a:t>Knowledge Management</a:t>
            </a:r>
          </a:p>
          <a:p>
            <a:pPr lvl="1"/>
            <a:r>
              <a:rPr lang="en-US" dirty="0"/>
              <a:t>Slides and Documents carry different messages for different audiences</a:t>
            </a:r>
          </a:p>
          <a:p>
            <a:pPr lvl="1"/>
            <a:r>
              <a:rPr lang="en-US" dirty="0"/>
              <a:t>High level versus sufficient detail to recreate</a:t>
            </a:r>
          </a:p>
          <a:p>
            <a:pPr lvl="1"/>
            <a:r>
              <a:rPr lang="en-US" dirty="0"/>
              <a:t>Updating documentation can be very time consuming in the long run</a:t>
            </a:r>
          </a:p>
          <a:p>
            <a:pPr lvl="2"/>
            <a:r>
              <a:rPr lang="en-US" dirty="0"/>
              <a:t>Inconsistencies can drag out discussions</a:t>
            </a:r>
          </a:p>
          <a:p>
            <a:pPr lvl="2"/>
            <a:r>
              <a:rPr lang="en-US" dirty="0"/>
              <a:t>The person who needs to reproduce the results is likely to be you!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Revisited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841463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Define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841463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Problem statement</a:t>
            </a:r>
            <a:endParaRPr lang="en-US" sz="2400" kern="1200" dirty="0">
              <a:solidFill>
                <a:srgbClr val="00B050"/>
              </a:solidFill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Deliverables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Scope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900078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900078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Source Data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Write/Test Code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report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958692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958692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Report to management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Confirm solution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7017307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017307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Technical document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document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9075921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>
                <a:solidFill>
                  <a:schemeClr val="tx1"/>
                </a:solidFill>
              </a:rPr>
              <a:t>Done!</a:t>
            </a:r>
          </a:p>
        </p:txBody>
      </p:sp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2943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2486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76459" y="4425628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46002" y="377338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4479 0.19097 C 0.05417 0.23333 0.06823 0.2574 0.08294 0.2574 C 0.09974 0.2574 0.11315 0.23333 0.12253 0.19097 L 0.16745 3.33333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1287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4518 0.1787 C 0.05469 0.21898 0.06875 0.24167 0.08372 0.24167 C 0.10052 0.24167 0.11406 0.21898 0.12357 0.1787 L 0.16888 1.48148E-6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20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-1.11111E-6 L -0.04662 -0.15301 C -0.05625 -0.1875 -0.07045 -0.20648 -0.08542 -0.20648 C -0.10235 -0.20648 -0.11589 -0.1875 -0.1254 -0.15301 L -0.17097 -1.11111E-6 " pathEditMode="relative" rAng="10800000" ptsTypes="AAA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103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04258 -0.1338 C -0.05143 -0.16389 -0.06523 -0.18102 -0.08021 -0.18195 C -0.097 -0.18287 -0.11081 -0.1676 -0.12083 -0.13866 L -0.16875 -0.01042 " pathEditMode="relative" rAng="10920000" ptsTypes="AAAAA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32" grpId="1"/>
      <p:bldP spid="33" grpId="0"/>
      <p:bldP spid="34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77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en-US" dirty="0"/>
              <a:t>Share highlights of my experiences in accelerating algorithm development projects</a:t>
            </a:r>
          </a:p>
          <a:p>
            <a:pPr marL="457200" lvl="1" indent="0">
              <a:buNone/>
            </a:pPr>
            <a:r>
              <a:rPr lang="en-US" sz="2000" i="1" dirty="0"/>
              <a:t>“Intelligence is learning from your mistakes, wisdom is learning from the mistakes of others.”</a:t>
            </a:r>
          </a:p>
          <a:p>
            <a:pPr marL="457200" lvl="1" indent="0">
              <a:buNone/>
            </a:pPr>
            <a:r>
              <a:rPr lang="en-US" sz="2000" i="1" dirty="0"/>
              <a:t>“Wise men learn from others’ mistakes, fools from their own.”</a:t>
            </a:r>
          </a:p>
          <a:p>
            <a:r>
              <a:rPr lang="en-US" dirty="0"/>
              <a:t>Talk uses open-source code, data, programs</a:t>
            </a:r>
          </a:p>
          <a:p>
            <a:pPr lvl="1"/>
            <a:r>
              <a:rPr lang="en-US" dirty="0"/>
              <a:t>You can (and should!) inspect, challenge, change, modify, use, etc.</a:t>
            </a:r>
          </a:p>
          <a:p>
            <a:pPr lvl="1"/>
            <a:r>
              <a:rPr lang="en-US" b="1" dirty="0"/>
              <a:t>Links at the 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109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documentation template before meeting</a:t>
            </a:r>
          </a:p>
          <a:p>
            <a:pPr lvl="1"/>
            <a:r>
              <a:rPr lang="en-US" dirty="0"/>
              <a:t>May need to prepare multiple versions to allow for decisions/feedback</a:t>
            </a:r>
          </a:p>
          <a:p>
            <a:pPr lvl="1"/>
            <a:r>
              <a:rPr lang="en-US" dirty="0"/>
              <a:t>Avoid forgetting meeting outcomes</a:t>
            </a:r>
          </a:p>
          <a:p>
            <a:pPr lvl="1"/>
            <a:r>
              <a:rPr lang="en-US" dirty="0"/>
              <a:t>Allow for confirmation during the meeting</a:t>
            </a:r>
          </a:p>
          <a:p>
            <a:r>
              <a:rPr lang="en-US" dirty="0"/>
              <a:t>Output options</a:t>
            </a:r>
          </a:p>
          <a:p>
            <a:pPr lvl="1"/>
            <a:r>
              <a:rPr lang="en-US" dirty="0"/>
              <a:t>HTML, PDF, Word Documents</a:t>
            </a:r>
          </a:p>
          <a:p>
            <a:pPr lvl="1"/>
            <a:r>
              <a:rPr lang="en-US" dirty="0"/>
              <a:t>HTML, PDF Slides</a:t>
            </a:r>
          </a:p>
        </p:txBody>
      </p:sp>
    </p:spTree>
    <p:extLst>
      <p:ext uri="{BB962C8B-B14F-4D97-AF65-F5344CB8AC3E}">
        <p14:creationId xmlns:p14="http://schemas.microsoft.com/office/powerpoint/2010/main" val="322980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r>
              <a:rPr lang="en-US" dirty="0"/>
              <a:t>Knowledge Management</a:t>
            </a:r>
          </a:p>
          <a:p>
            <a:r>
              <a:rPr lang="en-US" dirty="0"/>
              <a:t>Collaboration and Continuous Improvement: Sharing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58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Work done using open-source:</a:t>
            </a:r>
          </a:p>
          <a:p>
            <a:pPr lvl="1"/>
            <a:r>
              <a:rPr lang="en-US" dirty="0"/>
              <a:t>R, including assorted Packages:</a:t>
            </a:r>
          </a:p>
          <a:p>
            <a:pPr lvl="2"/>
            <a:r>
              <a:rPr lang="en-US" dirty="0" err="1"/>
              <a:t>neuralnet</a:t>
            </a:r>
            <a:r>
              <a:rPr lang="en-US" dirty="0"/>
              <a:t>, shiny, </a:t>
            </a:r>
            <a:r>
              <a:rPr lang="en-US" dirty="0" err="1"/>
              <a:t>rmarkdown</a:t>
            </a:r>
            <a:r>
              <a:rPr lang="en-US" dirty="0"/>
              <a:t>, MASS</a:t>
            </a:r>
          </a:p>
          <a:p>
            <a:pPr lvl="2"/>
            <a:r>
              <a:rPr lang="en-US" dirty="0"/>
              <a:t>Blogs detailing use with code and data provided</a:t>
            </a:r>
          </a:p>
          <a:p>
            <a:pPr lvl="1"/>
            <a:r>
              <a:rPr lang="en-US" dirty="0"/>
              <a:t>All provided for free, by people I’ve never met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52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Work done using open-source:</a:t>
            </a:r>
          </a:p>
          <a:p>
            <a:pPr lvl="1"/>
            <a:r>
              <a:rPr lang="en-US" dirty="0"/>
              <a:t>R, including assorted Packages:</a:t>
            </a:r>
          </a:p>
          <a:p>
            <a:pPr lvl="2"/>
            <a:r>
              <a:rPr lang="en-US" dirty="0" err="1"/>
              <a:t>neuralnet</a:t>
            </a:r>
            <a:r>
              <a:rPr lang="en-US" dirty="0"/>
              <a:t>, shiny, </a:t>
            </a:r>
            <a:r>
              <a:rPr lang="en-US" dirty="0" err="1"/>
              <a:t>rmarkdown</a:t>
            </a:r>
            <a:r>
              <a:rPr lang="en-US" dirty="0"/>
              <a:t>, MASS</a:t>
            </a:r>
          </a:p>
          <a:p>
            <a:pPr lvl="2"/>
            <a:r>
              <a:rPr lang="en-US" dirty="0"/>
              <a:t>Blogs detailing use with code and data provided</a:t>
            </a:r>
          </a:p>
          <a:p>
            <a:pPr lvl="1"/>
            <a:r>
              <a:rPr lang="en-US" dirty="0"/>
              <a:t>All provided for free, by people I’ve never met</a:t>
            </a:r>
          </a:p>
          <a:p>
            <a:r>
              <a:rPr lang="en-US" dirty="0"/>
              <a:t>Social Media:</a:t>
            </a:r>
          </a:p>
          <a:p>
            <a:pPr lvl="1"/>
            <a:r>
              <a:rPr lang="en-US" dirty="0"/>
              <a:t>This talk </a:t>
            </a:r>
            <a:r>
              <a:rPr lang="en-US" dirty="0" err="1"/>
              <a:t>organised</a:t>
            </a:r>
            <a:r>
              <a:rPr lang="en-US" dirty="0"/>
              <a:t> on Meetup.com</a:t>
            </a:r>
          </a:p>
          <a:p>
            <a:pPr lvl="1"/>
            <a:r>
              <a:rPr lang="en-US" dirty="0"/>
              <a:t>Shared with friends on Facebook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Work done using open-source:</a:t>
            </a:r>
          </a:p>
          <a:p>
            <a:pPr lvl="1"/>
            <a:r>
              <a:rPr lang="en-US" dirty="0"/>
              <a:t>R, including assorted Packages:</a:t>
            </a:r>
          </a:p>
          <a:p>
            <a:pPr lvl="2"/>
            <a:r>
              <a:rPr lang="en-US" dirty="0" err="1"/>
              <a:t>neuralnet</a:t>
            </a:r>
            <a:r>
              <a:rPr lang="en-US" dirty="0"/>
              <a:t>, shiny, </a:t>
            </a:r>
            <a:r>
              <a:rPr lang="en-US" dirty="0" err="1"/>
              <a:t>rmarkdown</a:t>
            </a:r>
            <a:r>
              <a:rPr lang="en-US" dirty="0"/>
              <a:t>, MASS</a:t>
            </a:r>
          </a:p>
          <a:p>
            <a:pPr lvl="2"/>
            <a:r>
              <a:rPr lang="en-US" dirty="0"/>
              <a:t>Blogs detailing use with code and data provided</a:t>
            </a:r>
          </a:p>
          <a:p>
            <a:pPr lvl="1"/>
            <a:r>
              <a:rPr lang="en-US" dirty="0"/>
              <a:t>All provided for free, by people I’ve never met</a:t>
            </a:r>
          </a:p>
          <a:p>
            <a:r>
              <a:rPr lang="en-US" dirty="0"/>
              <a:t>Social Media:</a:t>
            </a:r>
          </a:p>
          <a:p>
            <a:pPr lvl="1"/>
            <a:r>
              <a:rPr lang="en-US" dirty="0"/>
              <a:t>This talk </a:t>
            </a:r>
            <a:r>
              <a:rPr lang="en-US" dirty="0" err="1"/>
              <a:t>organised</a:t>
            </a:r>
            <a:r>
              <a:rPr lang="en-US" dirty="0"/>
              <a:t> on Meetup.com</a:t>
            </a:r>
          </a:p>
          <a:p>
            <a:pPr lvl="1"/>
            <a:r>
              <a:rPr lang="en-US" dirty="0"/>
              <a:t>Shared with friends on Facebook</a:t>
            </a:r>
          </a:p>
          <a:p>
            <a:r>
              <a:rPr lang="en-US" dirty="0"/>
              <a:t>My development:</a:t>
            </a:r>
          </a:p>
          <a:p>
            <a:pPr lvl="1"/>
            <a:r>
              <a:rPr lang="en-US" dirty="0"/>
              <a:t>YouTube channel: </a:t>
            </a:r>
            <a:r>
              <a:rPr lang="en-AU" dirty="0">
                <a:hlinkClick r:id="rId2"/>
              </a:rPr>
              <a:t>https://goo.gl/Mjp6Sc</a:t>
            </a:r>
            <a:endParaRPr lang="en-US" dirty="0"/>
          </a:p>
          <a:p>
            <a:pPr lvl="1"/>
            <a:r>
              <a:rPr lang="en-US" dirty="0"/>
              <a:t>GitHub account: </a:t>
            </a:r>
            <a:r>
              <a:rPr lang="en-US" dirty="0">
                <a:hlinkClick r:id="rId3"/>
              </a:rPr>
              <a:t>https://github.com/SavageDoc/CitizensDataMeetup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Coding fundamentals: First steps…</a:t>
            </a:r>
          </a:p>
          <a:p>
            <a:pPr lvl="1"/>
            <a:r>
              <a:rPr lang="en-US" dirty="0"/>
              <a:t>Command line</a:t>
            </a:r>
          </a:p>
          <a:p>
            <a:pPr lvl="1"/>
            <a:r>
              <a:rPr lang="en-US" dirty="0"/>
              <a:t>Scripts/Procedures</a:t>
            </a:r>
          </a:p>
          <a:p>
            <a:pPr lvl="1"/>
            <a:r>
              <a:rPr lang="en-US" dirty="0"/>
              <a:t>Functions</a:t>
            </a:r>
          </a:p>
          <a:p>
            <a:r>
              <a:rPr lang="en-US" dirty="0"/>
              <a:t>Real-time Feedback: Agile algorithm development</a:t>
            </a:r>
          </a:p>
          <a:p>
            <a:r>
              <a:rPr lang="en-US" dirty="0"/>
              <a:t>Knowledge Management: Recording meeting minutes and documenting results</a:t>
            </a:r>
          </a:p>
          <a:p>
            <a:r>
              <a:rPr lang="en-US" dirty="0"/>
              <a:t>Collaboration and Continuous Improvement: Sharing</a:t>
            </a:r>
          </a:p>
          <a:p>
            <a:pPr lvl="1"/>
            <a:r>
              <a:rPr lang="en-US" dirty="0"/>
              <a:t>Open source software, blogs, GitHub, YouTube, social media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77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Bottleneck for many projects isn’t technical:</a:t>
            </a:r>
          </a:p>
          <a:p>
            <a:pPr lvl="1"/>
            <a:r>
              <a:rPr lang="en-US" dirty="0"/>
              <a:t>Management approval: Increase confidence in your solution</a:t>
            </a:r>
          </a:p>
          <a:p>
            <a:pPr lvl="2"/>
            <a:r>
              <a:rPr lang="en-US" dirty="0"/>
              <a:t>Appearance</a:t>
            </a:r>
          </a:p>
          <a:p>
            <a:pPr lvl="2"/>
            <a:r>
              <a:rPr lang="en-US" dirty="0"/>
              <a:t>Controls</a:t>
            </a:r>
          </a:p>
          <a:p>
            <a:pPr lvl="1"/>
            <a:r>
              <a:rPr lang="en-US" dirty="0"/>
              <a:t>Governance: Provide automated documentation</a:t>
            </a:r>
          </a:p>
          <a:p>
            <a:pPr lvl="2"/>
            <a:r>
              <a:rPr lang="en-US" dirty="0"/>
              <a:t>Slides for high-level/managerial audiences</a:t>
            </a:r>
          </a:p>
          <a:p>
            <a:pPr lvl="2"/>
            <a:r>
              <a:rPr lang="en-US" dirty="0"/>
              <a:t>Technical documentation for reproducibility/audit</a:t>
            </a:r>
          </a:p>
          <a:p>
            <a:r>
              <a:rPr lang="en-US" dirty="0"/>
              <a:t>Transparency of work: 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0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419100"/>
            <a:ext cx="10515600" cy="10953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1541463"/>
            <a:ext cx="105156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Citizens Data Science Meetup: Chris Benson &amp; </a:t>
            </a:r>
            <a:r>
              <a:rPr lang="en-US" dirty="0" err="1"/>
              <a:t>Sudarshan</a:t>
            </a:r>
            <a:r>
              <a:rPr lang="en-US" dirty="0"/>
              <a:t> Roy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Michy</a:t>
            </a:r>
            <a:r>
              <a:rPr lang="en-US"/>
              <a:t> Alice </a:t>
            </a:r>
            <a:r>
              <a:rPr lang="en-US" dirty="0"/>
              <a:t>for sharing code and writing blog 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Awkward Taylor Swift Dancing Tumblr and </a:t>
            </a:r>
            <a:r>
              <a:rPr lang="en-US" dirty="0" err="1"/>
              <a:t>Giphy</a:t>
            </a:r>
            <a:r>
              <a:rPr lang="en-US" dirty="0"/>
              <a:t> for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31850" y="3124200"/>
            <a:ext cx="10515600" cy="1095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CD7F3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you can find me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1850" y="4170363"/>
            <a:ext cx="10515600" cy="19827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YouTube</a:t>
            </a:r>
          </a:p>
          <a:p>
            <a:pPr marL="457200" lvl="2">
              <a:spcBef>
                <a:spcPts val="1000"/>
              </a:spcBef>
            </a:pPr>
            <a:r>
              <a:rPr lang="en-AU" sz="3400" dirty="0">
                <a:hlinkClick r:id="rId2"/>
              </a:rPr>
              <a:t>https://goo.gl/Mjp6Sc</a:t>
            </a:r>
            <a:endParaRPr lang="en-AU" sz="3400" dirty="0"/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GitHub</a:t>
            </a:r>
          </a:p>
          <a:p>
            <a:pPr marL="457200" lvl="2">
              <a:spcBef>
                <a:spcPts val="1000"/>
              </a:spcBef>
            </a:pPr>
            <a:r>
              <a:rPr lang="en-US" sz="3400" dirty="0">
                <a:hlinkClick r:id="rId3"/>
              </a:rPr>
              <a:t>https://github.com/SavageDoc/CitizensDataMeetup</a:t>
            </a:r>
            <a:endParaRPr lang="en-US" sz="3400" dirty="0"/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en-US" dirty="0"/>
              <a:t>Share highlights of my experiences in accelerating algorithm development projects</a:t>
            </a:r>
          </a:p>
          <a:p>
            <a:pPr marL="457200" lvl="1" indent="0">
              <a:buNone/>
            </a:pPr>
            <a:r>
              <a:rPr lang="en-US" sz="2000" i="1" dirty="0"/>
              <a:t>“Intelligence is learning from your mistakes, wisdom is learning from the mistakes of others.”</a:t>
            </a:r>
          </a:p>
          <a:p>
            <a:pPr marL="457200" lvl="1" indent="0">
              <a:buNone/>
            </a:pPr>
            <a:r>
              <a:rPr lang="en-US" sz="2000" i="1" dirty="0"/>
              <a:t>“Wise men learn from others’ mistakes, fools from their own.”</a:t>
            </a:r>
          </a:p>
          <a:p>
            <a:r>
              <a:rPr lang="en-US" dirty="0"/>
              <a:t>Talk uses open-source code, data, programs</a:t>
            </a:r>
          </a:p>
          <a:p>
            <a:pPr lvl="1"/>
            <a:r>
              <a:rPr lang="en-US" dirty="0"/>
              <a:t>You can (and should!) inspect, challenge, change, modify, use, etc.</a:t>
            </a:r>
          </a:p>
          <a:p>
            <a:pPr lvl="1"/>
            <a:r>
              <a:rPr lang="en-US" b="1" dirty="0"/>
              <a:t>Links at the end of the presentation</a:t>
            </a:r>
          </a:p>
          <a:p>
            <a:r>
              <a:rPr lang="en-US" dirty="0"/>
              <a:t>Case study</a:t>
            </a:r>
          </a:p>
          <a:p>
            <a:pPr lvl="1"/>
            <a:r>
              <a:rPr lang="en-US" dirty="0"/>
              <a:t>Median house price data from Boston in the R package, MASS</a:t>
            </a:r>
          </a:p>
          <a:p>
            <a:pPr lvl="1"/>
            <a:r>
              <a:rPr lang="en-US" dirty="0"/>
              <a:t>Demonstrate challenges I’ve faced, as well as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341223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4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Over 10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5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Over 10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r>
              <a:rPr lang="en-US" dirty="0"/>
              <a:t>Motivated by implementation of systems</a:t>
            </a:r>
          </a:p>
          <a:p>
            <a:pPr lvl="1"/>
            <a:r>
              <a:rPr lang="en-US" dirty="0"/>
              <a:t>Flight tests</a:t>
            </a:r>
          </a:p>
          <a:p>
            <a:pPr lvl="1"/>
            <a:r>
              <a:rPr lang="en-US" dirty="0"/>
              <a:t>Patient trials</a:t>
            </a:r>
          </a:p>
          <a:p>
            <a:pPr lvl="1"/>
            <a:r>
              <a:rPr lang="en-US" dirty="0"/>
              <a:t>Customer assessment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709738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4729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pPr lvl="1">
              <a:buFont typeface="Calibri" panose="020F0502020204030204" pitchFamily="34" charset="0"/>
              <a:buChar char="˃"/>
            </a:pPr>
            <a:r>
              <a:rPr lang="en-US" dirty="0"/>
              <a:t>print( ‘Hello world!’ )</a:t>
            </a:r>
          </a:p>
          <a:p>
            <a:pPr lvl="1"/>
            <a:r>
              <a:rPr lang="en-US" dirty="0"/>
              <a:t>Proof-of-concept, quick analysis, simple calculations, debugging</a:t>
            </a:r>
          </a:p>
          <a:p>
            <a:pPr lvl="1"/>
            <a:r>
              <a:rPr lang="en-US" dirty="0"/>
              <a:t>Drawbacks: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reproducible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</a:t>
            </a:r>
            <a:r>
              <a:rPr lang="en-US" dirty="0" err="1"/>
              <a:t>generalised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8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pPr lvl="1">
              <a:buFont typeface="Calibri" panose="020F0502020204030204" pitchFamily="34" charset="0"/>
              <a:buChar char="˃"/>
            </a:pPr>
            <a:r>
              <a:rPr lang="en-US" dirty="0"/>
              <a:t>print( ‘Hello world!’ )</a:t>
            </a:r>
          </a:p>
          <a:p>
            <a:pPr lvl="1"/>
            <a:r>
              <a:rPr lang="en-US" dirty="0"/>
              <a:t>Proof-of-concept, quick analysis, simple calculations, debugging</a:t>
            </a:r>
          </a:p>
          <a:p>
            <a:pPr lvl="1"/>
            <a:r>
              <a:rPr lang="en-US" dirty="0"/>
              <a:t>Drawbacks: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reproducible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</a:t>
            </a:r>
            <a:r>
              <a:rPr lang="en-US" dirty="0" err="1"/>
              <a:t>generalised</a:t>
            </a:r>
            <a:endParaRPr lang="en-US" dirty="0"/>
          </a:p>
          <a:p>
            <a:r>
              <a:rPr lang="en-US" dirty="0"/>
              <a:t>Scripts/Procedures</a:t>
            </a:r>
          </a:p>
          <a:p>
            <a:pPr lvl="1"/>
            <a:r>
              <a:rPr lang="en-US" dirty="0"/>
              <a:t>Copy code from history to a file</a:t>
            </a:r>
          </a:p>
          <a:p>
            <a:pPr lvl="1"/>
            <a:r>
              <a:rPr lang="en-US" dirty="0"/>
              <a:t>Becomes reproducible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6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13054</TotalTime>
  <Words>1561</Words>
  <Application>Microsoft Office PowerPoint</Application>
  <PresentationFormat>Widescreen</PresentationFormat>
  <Paragraphs>360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Wingdings</vt:lpstr>
      <vt:lpstr>Office Theme</vt:lpstr>
      <vt:lpstr>Breaking the Bottleneck:  From Fast Programs to Fast Projects</vt:lpstr>
      <vt:lpstr>Introduction</vt:lpstr>
      <vt:lpstr>Introduction</vt:lpstr>
      <vt:lpstr>Introduction</vt:lpstr>
      <vt:lpstr>Personal Introduction</vt:lpstr>
      <vt:lpstr>Personal Introduction</vt:lpstr>
      <vt:lpstr>Personal Introduction</vt:lpstr>
      <vt:lpstr>My Journey</vt:lpstr>
      <vt:lpstr>My Journey</vt:lpstr>
      <vt:lpstr>My Journey</vt:lpstr>
      <vt:lpstr>My Journey</vt:lpstr>
      <vt:lpstr>Example problem:  Predict median house prices in Boston suburbs</vt:lpstr>
      <vt:lpstr>Example Problem:  Overview</vt:lpstr>
      <vt:lpstr>Example Problem:  Overview</vt:lpstr>
      <vt:lpstr>Do:  Write Code</vt:lpstr>
      <vt:lpstr>Survey</vt:lpstr>
      <vt:lpstr>Decide:  Meeting with Manager</vt:lpstr>
      <vt:lpstr>Do (Again!):  Modify Code</vt:lpstr>
      <vt:lpstr>Do (Again!):  Modify Code</vt:lpstr>
      <vt:lpstr>Decide (Again!):  Meeting with Manager</vt:lpstr>
      <vt:lpstr>Decide (Again!):  Meeting with Manager</vt:lpstr>
      <vt:lpstr>Example Problem:  Overview</vt:lpstr>
      <vt:lpstr>My Journey</vt:lpstr>
      <vt:lpstr>Real-time Feedback Demo</vt:lpstr>
      <vt:lpstr>Real-time Feedback: Highlights</vt:lpstr>
      <vt:lpstr>Real-time Feedback: Highlights</vt:lpstr>
      <vt:lpstr>My Journey</vt:lpstr>
      <vt:lpstr>Overview: Revisited</vt:lpstr>
      <vt:lpstr>Knowledge Management Demo</vt:lpstr>
      <vt:lpstr>Knowledge Management: Highlights</vt:lpstr>
      <vt:lpstr>My Journey</vt:lpstr>
      <vt:lpstr>Sharing: Highlights</vt:lpstr>
      <vt:lpstr>Sharing: Highlights</vt:lpstr>
      <vt:lpstr>Sharing: Highlights</vt:lpstr>
      <vt:lpstr>My Journey: Summary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Doc Savage</cp:lastModifiedBy>
  <cp:revision>83</cp:revision>
  <dcterms:created xsi:type="dcterms:W3CDTF">2017-01-06T21:53:32Z</dcterms:created>
  <dcterms:modified xsi:type="dcterms:W3CDTF">2017-01-25T23:40:49Z</dcterms:modified>
</cp:coreProperties>
</file>